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DM Sans Medium"/>
      <p:regular r:id="rId22"/>
    </p:embeddedFont>
    <p:embeddedFont>
      <p:font typeface="DM Sans Medium"/>
      <p:regular r:id="rId23"/>
    </p:embeddedFont>
    <p:embeddedFont>
      <p:font typeface="DM Sans Medium"/>
      <p:regular r:id="rId24"/>
    </p:embeddedFont>
    <p:embeddedFont>
      <p:font typeface="DM Sans Medium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slideLayout" Target="../slideLayouts/slideLayout12.xml"/><Relationship Id="rId1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gupta42774@gmail.com" TargetMode="External"/><Relationship Id="rId3" Type="http://schemas.openxmlformats.org/officeDocument/2006/relationships/hyperlink" Target="https://github.com/harshgupta20/dual-trader" TargetMode="External"/><Relationship Id="rId1" Type="http://schemas.openxmlformats.org/officeDocument/2006/relationships/image" Target="../media/image-13-1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Dual-Trader: One App. All Your Brokerage Accounts. Trade Smarter.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Dual-Trader simplifies multi-account trading for retail and professional traders.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Traction &amp;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94986" y="2861548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Prototype Completed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 prototype with core features.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Broker 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Zerodha + Upstox OAuth &amp; Trade Execution working.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Early Adopters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active users testing the beta version.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381244" y="5314117"/>
            <a:ext cx="3311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traction on GitHub, Reddit, and Discord trader communities. 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822"/>
            <a:ext cx="6254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Go-To-Market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568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Community Launch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8954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Reddit, Discord, and Twitter trading communities.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21122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85" y="3603427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311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B2B Partnerships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280142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programs with small prop firms.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21122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97" y="31763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704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Content Marketing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194453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SEO-driven blogs and tutorial content.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21122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041" y="429434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460087"/>
            <a:ext cx="3210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Influencer Collaboration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97628" y="5950506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finance/trading YouTube influencers.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21122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797" y="5412343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97418" y="5021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Referral &amp; Features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511522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Incentivized referrals and premium-only features.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211229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585" y="4985266"/>
            <a:ext cx="318968" cy="398621"/>
          </a:xfrm>
          <a:prstGeom prst="rect">
            <a:avLst/>
          </a:prstGeom>
        </p:spPr>
      </p:pic>
      <p:sp>
        <p:nvSpPr>
          <p:cNvPr id="23" name="Shape 11"/>
          <p:cNvSpPr/>
          <p:nvPr/>
        </p:nvSpPr>
        <p:spPr>
          <a:xfrm>
            <a:off x="793790" y="7144736"/>
            <a:ext cx="13042821" cy="35957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612"/>
            <a:ext cx="57564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Financial Projections &amp; Ask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543764"/>
            <a:ext cx="478905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Ask: ₹2 Crore (~$250K) Seed Funding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60176"/>
            <a:ext cx="6159579" cy="441626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02512" y="6776442"/>
            <a:ext cx="181451" cy="181451"/>
          </a:xfrm>
          <a:prstGeom prst="roundRect">
            <a:avLst>
              <a:gd name="adj" fmla="val 10079"/>
            </a:avLst>
          </a:prstGeom>
          <a:solidFill>
            <a:srgbClr val="7862EF"/>
          </a:solidFill>
          <a:ln/>
        </p:spPr>
      </p:sp>
      <p:sp>
        <p:nvSpPr>
          <p:cNvPr id="6" name="Text 3"/>
          <p:cNvSpPr/>
          <p:nvPr/>
        </p:nvSpPr>
        <p:spPr>
          <a:xfrm>
            <a:off x="2244923" y="6776442"/>
            <a:ext cx="50042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3139440" y="6776442"/>
            <a:ext cx="181451" cy="181451"/>
          </a:xfrm>
          <a:prstGeom prst="roundRect">
            <a:avLst>
              <a:gd name="adj" fmla="val 10079"/>
            </a:avLst>
          </a:prstGeom>
          <a:solidFill>
            <a:srgbClr val="9F8FF3"/>
          </a:solidFill>
          <a:ln/>
        </p:spPr>
      </p:sp>
      <p:sp>
        <p:nvSpPr>
          <p:cNvPr id="8" name="Text 5"/>
          <p:cNvSpPr/>
          <p:nvPr/>
        </p:nvSpPr>
        <p:spPr>
          <a:xfrm>
            <a:off x="3381851" y="6776442"/>
            <a:ext cx="12257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(INR)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001697" y="6776442"/>
            <a:ext cx="181451" cy="181451"/>
          </a:xfrm>
          <a:prstGeom prst="roundRect">
            <a:avLst>
              <a:gd name="adj" fmla="val 10079"/>
            </a:avLst>
          </a:prstGeom>
          <a:solidFill>
            <a:srgbClr val="C5BBF8"/>
          </a:solidFill>
          <a:ln/>
        </p:spPr>
      </p:sp>
      <p:sp>
        <p:nvSpPr>
          <p:cNvPr id="10" name="Text 7"/>
          <p:cNvSpPr/>
          <p:nvPr/>
        </p:nvSpPr>
        <p:spPr>
          <a:xfrm>
            <a:off x="5244108" y="6776442"/>
            <a:ext cx="64317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EBITDA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083510" y="233755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 of Funds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8083510" y="2881789"/>
            <a:ext cx="3384352" cy="943451"/>
          </a:xfrm>
          <a:prstGeom prst="roundRect">
            <a:avLst>
              <a:gd name="adj" fmla="val 2885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8264962" y="3063240"/>
            <a:ext cx="302144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Development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8083510" y="3915966"/>
            <a:ext cx="4176355" cy="943451"/>
          </a:xfrm>
          <a:prstGeom prst="roundRect">
            <a:avLst>
              <a:gd name="adj" fmla="val 2885"/>
            </a:avLst>
          </a:prstGeom>
          <a:solidFill>
            <a:srgbClr val="4C5052"/>
          </a:solidFill>
          <a:ln/>
        </p:spPr>
      </p:sp>
      <p:sp>
        <p:nvSpPr>
          <p:cNvPr id="15" name="Text 12"/>
          <p:cNvSpPr/>
          <p:nvPr/>
        </p:nvSpPr>
        <p:spPr>
          <a:xfrm>
            <a:off x="8264962" y="4097417"/>
            <a:ext cx="38134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Broker Partnerships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083510" y="4950143"/>
            <a:ext cx="4968478" cy="943451"/>
          </a:xfrm>
          <a:prstGeom prst="roundRect">
            <a:avLst>
              <a:gd name="adj" fmla="val 2885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8264962" y="5131594"/>
            <a:ext cx="460557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&amp; Community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8083510" y="5984319"/>
            <a:ext cx="5760601" cy="943451"/>
          </a:xfrm>
          <a:prstGeom prst="roundRect">
            <a:avLst>
              <a:gd name="adj" fmla="val 2885"/>
            </a:avLst>
          </a:prstGeom>
          <a:solidFill>
            <a:srgbClr val="4C5052"/>
          </a:solidFill>
          <a:ln/>
        </p:spPr>
      </p:sp>
      <p:sp>
        <p:nvSpPr>
          <p:cNvPr id="19" name="Text 16"/>
          <p:cNvSpPr/>
          <p:nvPr/>
        </p:nvSpPr>
        <p:spPr>
          <a:xfrm>
            <a:off x="8264962" y="6165771"/>
            <a:ext cx="53976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50"/>
              </a:lnSpc>
              <a:buNone/>
            </a:pP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Compliance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54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Dynamic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1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Harsh Gupta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23260"/>
            <a:ext cx="4166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Founder &amp; Full Stack Developer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0440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years building scalable fintech solutions with React.js, Node.js, and Firebase. Successfully scaled multiple projects to 10k+ users and served as Ex-Solana U Ambassador.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148263"/>
            <a:ext cx="7604284" cy="1530787"/>
          </a:xfrm>
          <a:prstGeom prst="roundRect">
            <a:avLst>
              <a:gd name="adj" fmla="val 2223"/>
            </a:avLst>
          </a:prstGeom>
          <a:solidFill>
            <a:srgbClr val="022349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492353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5431750"/>
            <a:ext cx="6640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hgupta42774@gmail.com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| +91-8595332917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5998726"/>
            <a:ext cx="6640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github.com/harshgupta20/dual-trader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5711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Hires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959096" y="3223260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Officer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Regulatory expertise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402836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UI/UX Designer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Intuitive trading interfaces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59096" y="483346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Engineer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High-frequency trading infrastructure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959096" y="5638562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Engineer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Cross-platform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243870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14. Vision &amp; Exit Strategy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1460063"/>
            <a:ext cx="4348520" cy="7244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3455" y="2365653"/>
            <a:ext cx="377940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Become the Plaid for Indian Brokers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73455" y="2757249"/>
            <a:ext cx="3986332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Dual-Trader as the de facto standard for multi-broker integration across India's financial ecosystem.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881" y="1460063"/>
            <a:ext cx="4348520" cy="7244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1975" y="2365653"/>
            <a:ext cx="398633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Enable Third-Party Developer Ecosystem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321975" y="3040261"/>
            <a:ext cx="3986332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APIs to create a thriving marketplace of trading tools and applications built on our platform.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00" y="1460063"/>
            <a:ext cx="4348520" cy="7244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0494" y="2365653"/>
            <a:ext cx="29757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Exit Opportunities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70494" y="2757249"/>
            <a:ext cx="3986332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 for acquisition by major players or scale as a revenue-generating market leader.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92361" y="4384634"/>
            <a:ext cx="13045678" cy="30242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92361" y="4686419"/>
            <a:ext cx="2716887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Exit Pathways</a:t>
            </a:r>
            <a:endParaRPr lang="en-US" sz="2100" dirty="0"/>
          </a:p>
        </p:txBody>
      </p:sp>
      <p:sp>
        <p:nvSpPr>
          <p:cNvPr id="14" name="Shape 9"/>
          <p:cNvSpPr/>
          <p:nvPr/>
        </p:nvSpPr>
        <p:spPr>
          <a:xfrm>
            <a:off x="792361" y="5297567"/>
            <a:ext cx="4227790" cy="2310765"/>
          </a:xfrm>
          <a:prstGeom prst="roundRect">
            <a:avLst>
              <a:gd name="adj" fmla="val 1176"/>
            </a:avLst>
          </a:prstGeom>
          <a:solidFill>
            <a:srgbClr val="4C5052"/>
          </a:solidFill>
          <a:ln/>
        </p:spPr>
      </p:sp>
      <p:sp>
        <p:nvSpPr>
          <p:cNvPr id="15" name="Text 10"/>
          <p:cNvSpPr/>
          <p:nvPr/>
        </p:nvSpPr>
        <p:spPr>
          <a:xfrm>
            <a:off x="973455" y="5478661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Acquisition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73455" y="5870258"/>
            <a:ext cx="3865602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buyers: Zerodha, Upstox, AngelOne, or international players like Robinhood entering Indian markets.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73455" y="6847880"/>
            <a:ext cx="386560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valuation: ₹100-500 Crore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5201245" y="5297567"/>
            <a:ext cx="4227790" cy="2310765"/>
          </a:xfrm>
          <a:prstGeom prst="roundRect">
            <a:avLst>
              <a:gd name="adj" fmla="val 1176"/>
            </a:avLst>
          </a:prstGeom>
          <a:solidFill>
            <a:srgbClr val="4C5052"/>
          </a:solidFill>
          <a:ln/>
        </p:spPr>
      </p:sp>
      <p:sp>
        <p:nvSpPr>
          <p:cNvPr id="19" name="Text 14"/>
          <p:cNvSpPr/>
          <p:nvPr/>
        </p:nvSpPr>
        <p:spPr>
          <a:xfrm>
            <a:off x="5382339" y="5478661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Financial Partnership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5382339" y="5870258"/>
            <a:ext cx="3865602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Joint ventures with exchanges (NSE/BSE) or large trading firms seeking technology infrastructure.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5382339" y="6847880"/>
            <a:ext cx="3865602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sharing models with guaranteed minimums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9610130" y="5297567"/>
            <a:ext cx="4227790" cy="2310765"/>
          </a:xfrm>
          <a:prstGeom prst="roundRect">
            <a:avLst>
              <a:gd name="adj" fmla="val 1176"/>
            </a:avLst>
          </a:prstGeom>
          <a:solidFill>
            <a:srgbClr val="4C5052"/>
          </a:solidFill>
          <a:ln/>
        </p:spPr>
      </p:sp>
      <p:sp>
        <p:nvSpPr>
          <p:cNvPr id="23" name="Text 18"/>
          <p:cNvSpPr/>
          <p:nvPr/>
        </p:nvSpPr>
        <p:spPr>
          <a:xfrm>
            <a:off x="9791224" y="5478661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Lifestyle Business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791224" y="5870258"/>
            <a:ext cx="3865602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to ₹50+ Crore ARR with 30%+ margins, providing founders with significant ongoing returns.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9791224" y="6847880"/>
            <a:ext cx="3865602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Long-term wealth creation through dividends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4220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49143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building the future of unified trading.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532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Unified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Multi-broker, multi-account trading platform for real-time management and execution.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Integrations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secure broker APIs, ensuring safe and efficient operations.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4" name="Shape 10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Prototype Ready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simultaneous trading, account aggregation, and order placement.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AC9EF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16548"/>
            <a:ext cx="292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Seeking Seed Funding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scale infrastructure, onboard users, and secure partnerships and regulatory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6249948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Disconnected Trading Ecosystem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1407319"/>
            <a:ext cx="6383774" cy="63837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4865" y="1407319"/>
            <a:ext cx="317302" cy="317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953137" y="1455777"/>
            <a:ext cx="184344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Fragmented Portfolios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953137" y="1817132"/>
            <a:ext cx="592550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Traders use multiple brokers, but existing apps lack a unified view.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494865" y="2324933"/>
            <a:ext cx="317302" cy="317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953137" y="2373392"/>
            <a:ext cx="1954411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Operational Headaches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53137" y="2734747"/>
            <a:ext cx="5925503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logins, trade delays, and inconsistent data across platforms lead to missed opportunities.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494865" y="3468291"/>
            <a:ext cx="317302" cy="317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953137" y="3516749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Raj's Dilemma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953137" y="3878104"/>
            <a:ext cx="5925503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options trader using Zerodha, Upstox, and IBKR, Raj struggles with three UIs and cannot batch trades efficiently.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6652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Dual-Trader Solution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3204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Multi-Broker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and manage all your brokerage accounts seamlessly.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Unified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8665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Consolidated view of holdings, P&amp;L, watchlists, and orders.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3204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Simultaneous Execution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One-click order placement across all connected brokers.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&amp; Fast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OAuth2 and broker-compliant APIs for robust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80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Now?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4484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457087" y="17149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 Maturation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57087" y="215622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Multi-broker trading has become mainstream, with 65% of active traders using 2+ platforms.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3217902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457087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Accessibility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57087" y="37292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 brokers now offer robust APIs, enabling seamless third-party integrations.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479095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457087" y="48610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Rising Complexity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57087" y="53023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trading strategies require speed and coordination across multiple accounts and instruments.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636401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1457087" y="6434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Ready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57087" y="6875383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infrastructure and security protocols have matured to support enterprise-grade trading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732"/>
            <a:ext cx="434756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Demo / Features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5830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Dual-Trader's comprehensive feature set transforms how traders manage multi-broker portfolios, offering unprecedented control and efficiency in a single, intuitive platform.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59900"/>
            <a:ext cx="368498" cy="368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125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Account Linking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93790" y="2931319"/>
            <a:ext cx="6429256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connect multiple brokerage accounts including Zerodha, Upstox, and IBKR through secure OAuth2 authentication. One-time setup enables instant access to all your trading accounts.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35" y="2059900"/>
            <a:ext cx="368498" cy="3684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7235" y="2612588"/>
            <a:ext cx="2564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Consolidated P&amp;L &amp; Positions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407235" y="2931319"/>
            <a:ext cx="642937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aggregated view of your complete portfolio performance across all brokers. Track profits, losses, and positions with detailed breakdowns by broker, instrument, and time period.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7048"/>
            <a:ext cx="368498" cy="3684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4559737"/>
            <a:ext cx="214157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Watchlists &amp; Price Alerts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93790" y="4878467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unified watchlists combining instruments from different brokers. Set intelligent price alerts with customizable triggers for better market timing and opportunity capture.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35" y="4007048"/>
            <a:ext cx="368498" cy="3684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07235" y="455973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Bulk Order Execution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407235" y="4878467"/>
            <a:ext cx="6429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identical orders simultaneously across multiple brokers with a single click. Supports market, limit, and stop orders with intelligent routing and order management.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18453"/>
            <a:ext cx="368498" cy="36849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62711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Trade History &amp; Logs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793790" y="6589871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audit trail of all trading activities across brokers. Advanced filtering, search, and export capabilities for detailed performance analysis and compliance tracking.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235" y="5718453"/>
            <a:ext cx="368498" cy="36849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07235" y="6271141"/>
            <a:ext cx="238053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Encryption &amp; Secure OAuth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7407235" y="6589871"/>
            <a:ext cx="6429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Bank-grade security with end-to-end encryption, secure token management, and compliance with broker security standards. Your credentials never leave your device.</a:t>
            </a:r>
            <a:endParaRPr lang="en-US" sz="1150" dirty="0"/>
          </a:p>
        </p:txBody>
      </p:sp>
      <p:sp>
        <p:nvSpPr>
          <p:cNvPr id="22" name="Shape 14"/>
          <p:cNvSpPr/>
          <p:nvPr/>
        </p:nvSpPr>
        <p:spPr>
          <a:xfrm>
            <a:off x="793790" y="7300863"/>
            <a:ext cx="13042821" cy="25956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997"/>
            <a:ext cx="973324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Model: Monetization Streams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136934"/>
            <a:ext cx="41680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₹199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1275874" y="3117175"/>
            <a:ext cx="320385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Monthly Pro Subscription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3582948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Unlimited broker connections, advanced analytics, and bulk order execution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231130" y="2136934"/>
            <a:ext cx="41680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30%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5968365" y="31171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Share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231130" y="3582948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Affiliate commissions from integrated brokers on user Subscription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668470" y="2136934"/>
            <a:ext cx="4168140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₹50K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10405705" y="31171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B2B License Fee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668470" y="3582948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White-labeled solutions for prop firms and portfolio management companies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93790" y="4622657"/>
            <a:ext cx="13042821" cy="34528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899541"/>
            <a:ext cx="4203978" cy="2404943"/>
          </a:xfrm>
          <a:prstGeom prst="roundRect">
            <a:avLst>
              <a:gd name="adj" fmla="val 1344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09174" y="511492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Freemium Strategy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009174" y="5580698"/>
            <a:ext cx="37732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Tier: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broker connections, basic dashboard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09174" y="6399490"/>
            <a:ext cx="37732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Tier: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Unlimited brokers, advanced features, priority support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213152" y="4899541"/>
            <a:ext cx="4203978" cy="2404943"/>
          </a:xfrm>
          <a:prstGeom prst="roundRect">
            <a:avLst>
              <a:gd name="adj" fmla="val 1344"/>
            </a:avLst>
          </a:prstGeom>
          <a:solidFill>
            <a:srgbClr val="4C5052"/>
          </a:solidFill>
          <a:ln/>
        </p:spPr>
      </p:sp>
      <p:sp>
        <p:nvSpPr>
          <p:cNvPr id="18" name="Text 16"/>
          <p:cNvSpPr/>
          <p:nvPr/>
        </p:nvSpPr>
        <p:spPr>
          <a:xfrm>
            <a:off x="5428536" y="511492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Partnership Revenue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5428536" y="5580698"/>
            <a:ext cx="37732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Monetization: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Anonymized trading insights for market research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9632513" y="4899541"/>
            <a:ext cx="4203978" cy="2404943"/>
          </a:xfrm>
          <a:prstGeom prst="roundRect">
            <a:avLst>
              <a:gd name="adj" fmla="val 1344"/>
            </a:avLst>
          </a:prstGeom>
          <a:solidFill>
            <a:srgbClr val="4C5052"/>
          </a:solidFill>
          <a:ln/>
        </p:spPr>
      </p:sp>
      <p:sp>
        <p:nvSpPr>
          <p:cNvPr id="21" name="Text 19"/>
          <p:cNvSpPr/>
          <p:nvPr/>
        </p:nvSpPr>
        <p:spPr>
          <a:xfrm>
            <a:off x="9847898" y="511492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Enterprise Solutions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9847898" y="5580698"/>
            <a:ext cx="37732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Integration: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Tailored solutions for trading firms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847898" y="6399490"/>
            <a:ext cx="37732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Access: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Premium developer tools and white-label licensing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3525917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Market Opportunity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1407319"/>
            <a:ext cx="6383774" cy="6383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4865" y="1375648"/>
            <a:ext cx="6383774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online trading platforms market is experiencing rapid growth, driven by increased retail investor participation and technological advancements. This presents a significant opportunity for innovative solutions like Dual-Trader.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494865" y="2281952"/>
            <a:ext cx="3103721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3Cr+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8142923" y="2923580"/>
            <a:ext cx="1807607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Indian Retail Investors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774799" y="2281952"/>
            <a:ext cx="3103840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15L+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10782419" y="2923580"/>
            <a:ext cx="3088481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Active Multi-Account Traders in India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134832" y="3566993"/>
            <a:ext cx="3103721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15M+</a:t>
            </a:r>
            <a:endParaRPr lang="en-US" sz="3650" dirty="0"/>
          </a:p>
        </p:txBody>
      </p:sp>
      <p:sp>
        <p:nvSpPr>
          <p:cNvPr id="10" name="Text 7"/>
          <p:cNvSpPr/>
          <p:nvPr/>
        </p:nvSpPr>
        <p:spPr>
          <a:xfrm>
            <a:off x="9587984" y="4208621"/>
            <a:ext cx="219741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Traders (U.S. Alone)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94865" y="4587597"/>
            <a:ext cx="211550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TAM/SAM/SOM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94865" y="4993005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TAM: $10B+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Global Online Trading Platforms (addressable market)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4865" y="5268039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SAM: $500M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India Trading Utilities Market (serviceable market)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94865" y="5543074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 (3% penetration): $15M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(obtainable market share in India)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631"/>
            <a:ext cx="11708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Competitive Landscape: Dual-Trader's Edge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10038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17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700" y="236136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/ Product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346" y="2361367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Zerodha Kite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731913" y="2361367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Upstox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174480" y="2361367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TradingView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617047" y="2361367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Dual-Trader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86797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700" y="301168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Multi-broker support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346" y="3011686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731913" y="3011686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174480" y="3011686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617047" y="3011686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51829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700" y="3662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 execution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9346" y="366200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731913" y="366200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174480" y="366200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617047" y="3662005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168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700" y="431232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dashboard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289346" y="431232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731913" y="431232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174480" y="4312325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617047" y="4312325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81893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700" y="49626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bulk order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289346" y="4962644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731913" y="4962644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174480" y="4962644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617047" y="4962644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4692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700" y="56129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Portfolio aggregation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289346" y="561296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731913" y="561296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174480" y="561296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617047" y="5612963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801410" y="61195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28700" y="626328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Broker agnostic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4289346" y="626328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6731913" y="626328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9174480" y="6263283"/>
            <a:ext cx="19813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11617047" y="6263283"/>
            <a:ext cx="1985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46" name="Shape 44"/>
          <p:cNvSpPr/>
          <p:nvPr/>
        </p:nvSpPr>
        <p:spPr>
          <a:xfrm>
            <a:off x="793790" y="7146045"/>
            <a:ext cx="13042821" cy="35957"/>
          </a:xfrm>
          <a:prstGeom prst="rect">
            <a:avLst/>
          </a:prstGeom>
          <a:solidFill>
            <a:srgbClr val="D6D9D7">
              <a:alpha val="50000"/>
            </a:srgb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2025-07-12T19:52:57Z</dcterms:created>
  <dcterms:modified xsi:type="dcterms:W3CDTF">2025-07-12T19:52:57Z</dcterms:modified>
</cp:coreProperties>
</file>